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11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1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slide30.xml" ContentType="application/vnd.openxmlformats-officedocument.presentationml.slide+xml"/>
  <Override PartName="/ppt/slides/slide5.xml" ContentType="application/vnd.openxmlformats-officedocument.presentationml.slide+xml"/>
  <Override PartName="/ppt/slides/slide31.xml" ContentType="application/vnd.openxmlformats-officedocument.presentationml.slide+xml"/>
  <Override PartName="/ppt/slides/slide6.xml" ContentType="application/vnd.openxmlformats-officedocument.presentationml.slide+xml"/>
  <Override PartName="/ppt/slides/slide32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438F635-E21B-4765-8DD0-8F44B1CDDDE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7BBBE91-7598-4C07-BF3C-D090854FAD0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036ADEF-EC16-40EA-987F-838AF72EB89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190A9CE-399B-46CB-8EA3-D22104ADC44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DB258D1-B719-499B-9F9E-0047E0CDDDE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8F4F0D3-3808-4C02-A665-889668B3ADB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0B70C96-1D82-4538-B8DB-5F66653DEE4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E6E38FB-C296-4E4A-A4FA-7C3D893B96E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A133674-C3C5-4D7B-BC14-E270F40B187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D84C4A6-6427-4349-9639-78BF4D21F2C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49CFA2C-1CA0-4108-BE0B-3DA219371DE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83F39C5-2714-40CC-AA63-B28724BA24D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2B69295-7140-40F2-9A7D-1109B4B41BB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6AE2D8A-CAFE-4169-BBD9-0B82319BE59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DB6AA05-AE63-44B3-AEDA-A20463DDBB6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59E8C8C-1606-4685-A365-54843D161AE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28F9BB5-44EA-4003-A280-2AEB9DC0E37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4D9B7C9-503D-4A86-9EC2-2181DA266C0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DB955C5-2746-47B9-8AAF-2E0CAC27047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ACA81CC-1DEE-4F48-90B7-B9119DDB978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91D9B5E-1F88-4886-8743-537CCCC9E4C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DC5F69E-E721-424B-AB69-37F0AFF685C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17A9F0B-76C3-404A-ABE6-D162C4DB7FD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DE2C7C8-B0DA-4055-B760-12AFFF0738D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7DE3951-9245-4A99-ABBA-2E1D88F5383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0AA9645-06D7-48D4-B807-8C41BC5224B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0CA067B-CF94-4B44-B480-2C2BBFC7A2F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517E1CF-2861-441C-A1C2-025265CBDE6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CAA0E9F-1CD4-48E5-9DF3-8216EFB0D85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F98A48B-2290-4450-A856-E45CCEDBE03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CCACF9E-D3DC-4115-A7F2-FB07B846E98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3EDCB6C-02A8-4E9D-BEAD-5AFBEA75850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66C741C-199C-4B81-AFCF-FC72B34C9CD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053E570-EC94-45D6-BA56-8C180665BE8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17FC662-EBC2-492C-B48B-ACAA333AD4F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DEE3B92-1E84-4C87-8029-6CB698B398C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>
            <a:off x="464400" y="5216400"/>
            <a:ext cx="9062280" cy="282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ftr" idx="1"/>
          </p:nvPr>
        </p:nvSpPr>
        <p:spPr>
          <a:xfrm>
            <a:off x="3416040" y="6887160"/>
            <a:ext cx="3192480" cy="51948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GB" sz="2400" spc="-1" strike="noStrike">
                <a:solidFill>
                  <a:srgbClr val="dbf5f9"/>
                </a:solidFill>
                <a:latin typeface="Noto Sans Regula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dbf5f9"/>
                </a:solidFill>
                <a:latin typeface="Noto Sans Regular"/>
              </a:rPr>
              <a:t>&lt;footer&gt;</a:t>
            </a:r>
            <a:endParaRPr b="0" lang="en-GB" sz="2400" spc="-1" strike="noStrike">
              <a:latin typeface="Times New Roman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sldNum" idx="2"/>
          </p:nvPr>
        </p:nvSpPr>
        <p:spPr>
          <a:xfrm>
            <a:off x="7196040" y="6887160"/>
            <a:ext cx="2346120" cy="51948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GB" sz="2400" spc="-1" strike="noStrike">
                <a:solidFill>
                  <a:srgbClr val="dbf5f9"/>
                </a:solidFill>
                <a:latin typeface="Noto Sans Regula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792EA65-B891-415C-B58B-474B4B205B30}" type="slidenum">
              <a:rPr b="0" lang="en-GB" sz="2400" spc="-1" strike="noStrike">
                <a:solidFill>
                  <a:srgbClr val="dbf5f9"/>
                </a:solidFill>
                <a:latin typeface="Noto Sans Regular"/>
              </a:rPr>
              <a:t>&lt;number&gt;</a:t>
            </a:fld>
            <a:endParaRPr b="0" lang="en-GB" sz="2400" spc="-1" strike="noStrike"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 idx="3"/>
          </p:nvPr>
        </p:nvSpPr>
        <p:spPr>
          <a:xfrm>
            <a:off x="473040" y="6887160"/>
            <a:ext cx="2346120" cy="51948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txBody>
          <a:bodyPr lIns="0" rIns="0" tIns="0" bIns="0" anchor="t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ftr" idx="4"/>
          </p:nvPr>
        </p:nvSpPr>
        <p:spPr>
          <a:xfrm>
            <a:off x="4102560" y="6887160"/>
            <a:ext cx="3800880" cy="51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GB" sz="2400" spc="-1" strike="noStrike">
                <a:solidFill>
                  <a:srgbClr val="484848"/>
                </a:solidFill>
                <a:latin typeface="Noto Sans Regula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484848"/>
                </a:solidFill>
                <a:latin typeface="Noto Sans Regular"/>
              </a:rPr>
              <a:t>&lt;footer&gt;</a:t>
            </a:r>
            <a:endParaRPr b="0" lang="en-GB" sz="2400" spc="-1" strike="noStrike"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ldNum" idx="5"/>
          </p:nvPr>
        </p:nvSpPr>
        <p:spPr>
          <a:xfrm>
            <a:off x="8602200" y="6887160"/>
            <a:ext cx="2793240" cy="51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GB" sz="2400" spc="-1" strike="noStrike">
                <a:solidFill>
                  <a:srgbClr val="484848"/>
                </a:solidFill>
                <a:latin typeface="Noto Sans Regula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A3017B9-5AF3-4C68-B191-1400630FC201}" type="slidenum">
              <a:rPr b="0" lang="en-GB" sz="2400" spc="-1" strike="noStrike">
                <a:solidFill>
                  <a:srgbClr val="484848"/>
                </a:solidFill>
                <a:latin typeface="Noto Sans Regular"/>
              </a:rPr>
              <a:t>&lt;number&gt;</a:t>
            </a:fld>
            <a:endParaRPr b="0" lang="en-GB" sz="2400" spc="-1" strike="noStrike"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 idx="6"/>
          </p:nvPr>
        </p:nvSpPr>
        <p:spPr>
          <a:xfrm>
            <a:off x="599040" y="6887160"/>
            <a:ext cx="2793240" cy="51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ftr" idx="7"/>
          </p:nvPr>
        </p:nvSpPr>
        <p:spPr>
          <a:xfrm>
            <a:off x="4102560" y="6827760"/>
            <a:ext cx="3800880" cy="51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GB" sz="2400" spc="-1" strike="noStrike">
                <a:solidFill>
                  <a:srgbClr val="484848"/>
                </a:solidFill>
                <a:latin typeface="Noto Sans Regula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484848"/>
                </a:solidFill>
                <a:latin typeface="Noto Sans Regular"/>
              </a:rPr>
              <a:t>&lt;footer&gt;</a:t>
            </a:r>
            <a:endParaRPr b="0" lang="en-GB" sz="2400" spc="-1" strike="noStrike">
              <a:latin typeface="Times New Roman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ldNum" idx="8"/>
          </p:nvPr>
        </p:nvSpPr>
        <p:spPr>
          <a:xfrm>
            <a:off x="9188640" y="6827760"/>
            <a:ext cx="2251440" cy="51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GB" sz="2400" spc="-1" strike="noStrike">
                <a:solidFill>
                  <a:srgbClr val="484848"/>
                </a:solidFill>
                <a:latin typeface="Noto Sans Regula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B5883D1-15EA-422E-A433-0B38D66474C6}" type="slidenum">
              <a:rPr b="0" lang="en-GB" sz="2400" spc="-1" strike="noStrike">
                <a:solidFill>
                  <a:srgbClr val="484848"/>
                </a:solidFill>
                <a:latin typeface="Noto Sans Regular"/>
              </a:rPr>
              <a:t>&lt;number&gt;</a:t>
            </a:fld>
            <a:endParaRPr b="0" lang="en-GB" sz="2400" spc="-1" strike="noStrike">
              <a:latin typeface="Times New Roman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dt" idx="9"/>
          </p:nvPr>
        </p:nvSpPr>
        <p:spPr>
          <a:xfrm>
            <a:off x="599040" y="6827760"/>
            <a:ext cx="2793240" cy="51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540000" y="5265000"/>
            <a:ext cx="9177840" cy="242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800" spc="-1" strike="noStrike">
                <a:solidFill>
                  <a:srgbClr val="dbf5f9"/>
                </a:solidFill>
                <a:latin typeface="Noto Sans Regular"/>
              </a:rPr>
              <a:t>Max Korbmacher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2800" spc="-1" strike="noStrike">
                <a:solidFill>
                  <a:srgbClr val="dbf5f9"/>
                </a:solidFill>
                <a:latin typeface="Noto Sans Regular"/>
              </a:rPr>
              <a:t>PhD Student at Western Norway University of Applied Sciences, Bergen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2800" spc="-1" strike="noStrike">
                <a:solidFill>
                  <a:srgbClr val="dbf5f9"/>
                </a:solidFill>
                <a:latin typeface="Noto Sans Regular"/>
              </a:rPr>
              <a:t>Max.Korbmacher@hvl.no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title"/>
          </p:nvPr>
        </p:nvSpPr>
        <p:spPr>
          <a:xfrm>
            <a:off x="360000" y="2949480"/>
            <a:ext cx="9357840" cy="165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44000"/>
          </a:bodyPr>
          <a:p>
            <a:pPr algn="ctr">
              <a:lnSpc>
                <a:spcPct val="100000"/>
              </a:lnSpc>
              <a:buNone/>
            </a:pPr>
            <a:r>
              <a:rPr b="0" lang="en-GB" sz="8000" spc="-1" strike="noStrike">
                <a:solidFill>
                  <a:srgbClr val="04617b"/>
                </a:solidFill>
                <a:latin typeface="Noto Sans Light"/>
                <a:ea typeface="Noto Serif CJK SC"/>
              </a:rPr>
              <a:t>Brain-wide associations between white matter and age: fornix microstructure drives brain age estimates</a:t>
            </a:r>
            <a:endParaRPr b="0" lang="en-GB" sz="8000" spc="-1" strike="noStrike"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2726280" y="180000"/>
            <a:ext cx="2851920" cy="2698200"/>
          </a:xfrm>
          <a:prstGeom prst="rect">
            <a:avLst/>
          </a:prstGeom>
          <a:ln w="0">
            <a:noFill/>
          </a:ln>
        </p:spPr>
      </p:pic>
      <p:pic>
        <p:nvPicPr>
          <p:cNvPr id="127" name="" descr=""/>
          <p:cNvPicPr/>
          <p:nvPr/>
        </p:nvPicPr>
        <p:blipFill>
          <a:blip r:embed="rId2"/>
          <a:stretch/>
        </p:blipFill>
        <p:spPr>
          <a:xfrm>
            <a:off x="7200000" y="1973520"/>
            <a:ext cx="2158200" cy="544680"/>
          </a:xfrm>
          <a:prstGeom prst="rect">
            <a:avLst/>
          </a:prstGeom>
          <a:ln w="0">
            <a:noFill/>
          </a:ln>
        </p:spPr>
      </p:pic>
      <p:pic>
        <p:nvPicPr>
          <p:cNvPr id="128" name="" descr=""/>
          <p:cNvPicPr/>
          <p:nvPr/>
        </p:nvPicPr>
        <p:blipFill>
          <a:blip r:embed="rId3"/>
          <a:stretch/>
        </p:blipFill>
        <p:spPr>
          <a:xfrm>
            <a:off x="7710480" y="1260000"/>
            <a:ext cx="1107720" cy="497520"/>
          </a:xfrm>
          <a:prstGeom prst="rect">
            <a:avLst/>
          </a:prstGeom>
          <a:ln w="0">
            <a:noFill/>
          </a:ln>
        </p:spPr>
      </p:pic>
      <p:pic>
        <p:nvPicPr>
          <p:cNvPr id="129" name="" descr=""/>
          <p:cNvPicPr/>
          <p:nvPr/>
        </p:nvPicPr>
        <p:blipFill>
          <a:blip r:embed="rId4"/>
          <a:stretch/>
        </p:blipFill>
        <p:spPr>
          <a:xfrm>
            <a:off x="6927120" y="102960"/>
            <a:ext cx="2611080" cy="1155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400" cy="12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Results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299160" cy="545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Brain age prediction model performance</a:t>
            </a:r>
            <a:endParaRPr b="0" lang="en-GB" sz="3200" spc="-1" strike="noStrike">
              <a:latin typeface="Arial"/>
            </a:endParaRPr>
          </a:p>
        </p:txBody>
      </p:sp>
      <p:graphicFrame>
        <p:nvGraphicFramePr>
          <p:cNvPr id="165" name=""/>
          <p:cNvGraphicFramePr/>
          <p:nvPr/>
        </p:nvGraphicFramePr>
        <p:xfrm>
          <a:off x="652680" y="2555280"/>
          <a:ext cx="8782560" cy="4821480"/>
        </p:xfrm>
        <a:graphic>
          <a:graphicData uri="http://schemas.openxmlformats.org/drawingml/2006/table">
            <a:tbl>
              <a:tblPr/>
              <a:tblGrid>
                <a:gridCol w="1059120"/>
                <a:gridCol w="886680"/>
                <a:gridCol w="1164240"/>
                <a:gridCol w="1040040"/>
                <a:gridCol w="1040040"/>
                <a:gridCol w="1755720"/>
                <a:gridCol w="1837080"/>
              </a:tblGrid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Approach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MRI features 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R</a:t>
                      </a:r>
                      <a:r>
                        <a:rPr b="1" lang="en-GB" sz="1000" spc="-1" strike="noStrike" baseline="16000">
                          <a:latin typeface="Arial"/>
                        </a:rPr>
                        <a:t>2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RMSE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MAE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Prediction-Age Correlation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Corrected Prediction-Age Correlation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BRIA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690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0.550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5.007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(0.057)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4.002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(0.042)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0.742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[0.737, 0.747]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0.892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[0.889, 0.894]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DKI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207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0.576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(0.015)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4.958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(0.077)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3.975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(0.068)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0.754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[0.755, 0.764]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0.903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[0.901, 0.905]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DTI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276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0.571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(0.014)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4.983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(0.072)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3.984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(0.062)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0.756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[0.751, 0.761]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0.900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[0.897, 0.902]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SMT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276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0.531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(0.010)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5.214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(0.053)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4.183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(0.036)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0.729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[0.724, 0.734]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0.899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[0.897, 0.901]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mcSMT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276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0.519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(0.011)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5.175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(0.045)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4.153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(0.036)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0.721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[0.716, 0.726]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0.892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[0.889, 0.894]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WMTI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207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0.585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4.903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(0.065)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3.928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(0.050)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0.765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[0.761, 0.770]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0.902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[0.900, 0.904]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Mean multimodal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0.393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5.932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(0.051)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4.812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(0.046)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0.627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[0.621, 0.634]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0.905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[0.903, 0.907]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3928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Full multimodal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1932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0.645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(0.011)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4.534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(0.041)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3.624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(0.037)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0.804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[0.800, 0.808]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0.907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[0.905, 0.909]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400" cy="12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Results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299160" cy="59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Brain age prediction model performance</a:t>
            </a:r>
            <a:endParaRPr b="0" lang="en-GB" sz="3200" spc="-1" strike="noStrike">
              <a:latin typeface="Arial"/>
            </a:endParaRPr>
          </a:p>
        </p:txBody>
      </p:sp>
      <p:graphicFrame>
        <p:nvGraphicFramePr>
          <p:cNvPr id="168" name=""/>
          <p:cNvGraphicFramePr/>
          <p:nvPr/>
        </p:nvGraphicFramePr>
        <p:xfrm>
          <a:off x="720360" y="2520360"/>
          <a:ext cx="8782560" cy="4821480"/>
        </p:xfrm>
        <a:graphic>
          <a:graphicData uri="http://schemas.openxmlformats.org/drawingml/2006/table">
            <a:tbl>
              <a:tblPr/>
              <a:tblGrid>
                <a:gridCol w="1059120"/>
                <a:gridCol w="886680"/>
                <a:gridCol w="1164240"/>
                <a:gridCol w="1040040"/>
                <a:gridCol w="1040040"/>
                <a:gridCol w="1755720"/>
                <a:gridCol w="1837080"/>
              </a:tblGrid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Approach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MRI features 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R</a:t>
                      </a:r>
                      <a:r>
                        <a:rPr b="1" lang="en-GB" sz="1000" spc="-1" strike="noStrike" baseline="16000">
                          <a:latin typeface="Arial"/>
                        </a:rPr>
                        <a:t>2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RMSE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MAE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Prediction-Age Correlation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Corrected Prediction-Age Correlation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BRIA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690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0.550</a:t>
                      </a:r>
                      <a:endParaRPr b="0" lang="en-GB" sz="1000" spc="-1" strike="noStrike">
                        <a:latin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(0.012)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5.007</a:t>
                      </a:r>
                      <a:endParaRPr b="0" lang="en-GB" sz="1000" spc="-1" strike="noStrike">
                        <a:latin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(0.057)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4.002</a:t>
                      </a:r>
                      <a:endParaRPr b="0" lang="en-GB" sz="1000" spc="-1" strike="noStrike">
                        <a:latin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(0.042)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0.742</a:t>
                      </a:r>
                      <a:endParaRPr b="0" lang="en-GB" sz="1000" spc="-1" strike="noStrike">
                        <a:latin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[0.737, 0.747]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0.892</a:t>
                      </a:r>
                      <a:endParaRPr b="0" lang="en-GB" sz="1000" spc="-1" strike="noStrike">
                        <a:latin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[0.889, 0.894]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DKI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207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0.576</a:t>
                      </a:r>
                      <a:endParaRPr b="0" lang="en-GB" sz="1000" spc="-1" strike="noStrike">
                        <a:latin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(0.015)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4.958</a:t>
                      </a:r>
                      <a:endParaRPr b="0" lang="en-GB" sz="1000" spc="-1" strike="noStrike">
                        <a:latin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(0.077)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3.975</a:t>
                      </a:r>
                      <a:endParaRPr b="0" lang="en-GB" sz="1000" spc="-1" strike="noStrike">
                        <a:latin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(0.068)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0.754</a:t>
                      </a:r>
                      <a:endParaRPr b="0" lang="en-GB" sz="1000" spc="-1" strike="noStrike">
                        <a:latin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[0.755, 0.764]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0.903</a:t>
                      </a:r>
                      <a:endParaRPr b="0" lang="en-GB" sz="1000" spc="-1" strike="noStrike">
                        <a:latin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[0.901, 0.905]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DTI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276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0.571</a:t>
                      </a:r>
                      <a:endParaRPr b="0" lang="en-GB" sz="1000" spc="-1" strike="noStrike">
                        <a:latin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(0.014)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4.983</a:t>
                      </a:r>
                      <a:endParaRPr b="0" lang="en-GB" sz="1000" spc="-1" strike="noStrike">
                        <a:latin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(0.072)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3.984</a:t>
                      </a:r>
                      <a:endParaRPr b="0" lang="en-GB" sz="1000" spc="-1" strike="noStrike">
                        <a:latin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(0.062)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0.756</a:t>
                      </a:r>
                      <a:endParaRPr b="0" lang="en-GB" sz="1000" spc="-1" strike="noStrike">
                        <a:latin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[0.751, 0.761]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0.900</a:t>
                      </a:r>
                      <a:endParaRPr b="0" lang="en-GB" sz="1000" spc="-1" strike="noStrike">
                        <a:latin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[0.897, 0.902]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SMT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276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0.531</a:t>
                      </a:r>
                      <a:endParaRPr b="0" lang="en-GB" sz="1000" spc="-1" strike="noStrike">
                        <a:latin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(0.010)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5.214</a:t>
                      </a:r>
                      <a:endParaRPr b="0" lang="en-GB" sz="1000" spc="-1" strike="noStrike">
                        <a:latin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(0.053)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4.183</a:t>
                      </a:r>
                      <a:endParaRPr b="0" lang="en-GB" sz="1000" spc="-1" strike="noStrike">
                        <a:latin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(0.036)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0.729</a:t>
                      </a:r>
                      <a:endParaRPr b="0" lang="en-GB" sz="1000" spc="-1" strike="noStrike">
                        <a:latin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[0.724, 0.734]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0.899</a:t>
                      </a:r>
                      <a:endParaRPr b="0" lang="en-GB" sz="1000" spc="-1" strike="noStrike">
                        <a:latin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[0.897, 0.901]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mcSMT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276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0.519</a:t>
                      </a:r>
                      <a:endParaRPr b="0" lang="en-GB" sz="1000" spc="-1" strike="noStrike">
                        <a:latin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(0.011)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5.175</a:t>
                      </a:r>
                      <a:endParaRPr b="0" lang="en-GB" sz="1000" spc="-1" strike="noStrike">
                        <a:latin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(0.045)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4.153</a:t>
                      </a:r>
                      <a:endParaRPr b="0" lang="en-GB" sz="1000" spc="-1" strike="noStrike">
                        <a:latin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(0.036)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0.721</a:t>
                      </a:r>
                      <a:endParaRPr b="0" lang="en-GB" sz="1000" spc="-1" strike="noStrike">
                        <a:latin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[0.716, 0.726]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0.892</a:t>
                      </a:r>
                      <a:endParaRPr b="0" lang="en-GB" sz="1000" spc="-1" strike="noStrike">
                        <a:latin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[0.889, 0.894]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WMTI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207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0.585</a:t>
                      </a:r>
                      <a:endParaRPr b="0" lang="en-GB" sz="1000" spc="-1" strike="noStrike">
                        <a:latin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(0.012)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4.903</a:t>
                      </a:r>
                      <a:endParaRPr b="0" lang="en-GB" sz="1000" spc="-1" strike="noStrike">
                        <a:latin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(0.065)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3.928</a:t>
                      </a:r>
                      <a:endParaRPr b="0" lang="en-GB" sz="1000" spc="-1" strike="noStrike">
                        <a:latin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(0.050)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0.765</a:t>
                      </a:r>
                      <a:endParaRPr b="0" lang="en-GB" sz="1000" spc="-1" strike="noStrike">
                        <a:latin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[0.761, 0.770]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0.902</a:t>
                      </a:r>
                      <a:endParaRPr b="0" lang="en-GB" sz="1000" spc="-1" strike="noStrike">
                        <a:latin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[0.900, 0.904]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Mean multimodal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28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0.393</a:t>
                      </a:r>
                      <a:endParaRPr b="0" lang="en-GB" sz="1000" spc="-1" strike="noStrike">
                        <a:latin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(0.012)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5.932</a:t>
                      </a:r>
                      <a:endParaRPr b="0" lang="en-GB" sz="1000" spc="-1" strike="noStrike">
                        <a:latin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(0.051)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4.812</a:t>
                      </a:r>
                      <a:endParaRPr b="0" lang="en-GB" sz="1000" spc="-1" strike="noStrike">
                        <a:latin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(0.046)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0.627</a:t>
                      </a:r>
                      <a:endParaRPr b="0" lang="en-GB" sz="1000" spc="-1" strike="noStrike">
                        <a:latin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[0.621, 0.634]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0.905</a:t>
                      </a:r>
                      <a:endParaRPr b="0" lang="en-GB" sz="1000" spc="-1" strike="noStrike">
                        <a:latin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[0.903, 0.907]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3928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Full multimodal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1932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0.645</a:t>
                      </a:r>
                      <a:endParaRPr b="0" lang="en-GB" sz="1000" spc="-1" strike="noStrike">
                        <a:latin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(0.011)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4.534</a:t>
                      </a:r>
                      <a:endParaRPr b="0" lang="en-GB" sz="1000" spc="-1" strike="noStrike">
                        <a:latin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(0.041)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3.624</a:t>
                      </a:r>
                      <a:endParaRPr b="0" lang="en-GB" sz="1000" spc="-1" strike="noStrike">
                        <a:latin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(0.037)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0.804</a:t>
                      </a:r>
                      <a:endParaRPr b="0" lang="en-GB" sz="1000" spc="-1" strike="noStrike">
                        <a:latin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[0.800, 0.808]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0.907</a:t>
                      </a:r>
                      <a:endParaRPr b="0" lang="en-GB" sz="1000" spc="-1" strike="noStrike">
                        <a:latin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[0.905, 0.909]</a:t>
                      </a:r>
                      <a:endParaRPr b="0" lang="en-GB" sz="1000" spc="-1" strike="noStrike">
                        <a:latin typeface="Times New Roman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169" name=""/>
          <p:cNvSpPr/>
          <p:nvPr/>
        </p:nvSpPr>
        <p:spPr>
          <a:xfrm>
            <a:off x="1585800" y="3853800"/>
            <a:ext cx="4174200" cy="1726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400" cy="12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Results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71" name="PlaceHolder 27"/>
          <p:cNvSpPr/>
          <p:nvPr/>
        </p:nvSpPr>
        <p:spPr>
          <a:xfrm>
            <a:off x="469080" y="1920240"/>
            <a:ext cx="4439160" cy="56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Noto Sans Regular"/>
                <a:ea typeface="DejaVu Sans"/>
              </a:rPr>
              <a:t>Another aspect of assessing comparability across diffusion approaches: BAG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Noto Sans Regular"/>
                <a:ea typeface="DejaVu Sans"/>
              </a:rPr>
              <a:t>Key message: corrected BAG strongly related across models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72" name="Plassholder for innhold 3_19"/>
          <p:cNvSpPr/>
          <p:nvPr/>
        </p:nvSpPr>
        <p:spPr>
          <a:xfrm>
            <a:off x="5081040" y="1847880"/>
            <a:ext cx="5038200" cy="62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Noto Sans CJK SC"/>
              </a:rPr>
              <a:t>Correlations of corrected BAG and age across diffusion approaches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5040000" y="2518920"/>
            <a:ext cx="5039280" cy="503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400" cy="12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Results: uncorrected predictions</a:t>
            </a:r>
            <a:endParaRPr b="0" lang="en-GB" sz="4400" spc="-1" strike="noStrike">
              <a:latin typeface="Arial"/>
            </a:endParaRPr>
          </a:p>
        </p:txBody>
      </p:sp>
      <p:graphicFrame>
        <p:nvGraphicFramePr>
          <p:cNvPr id="175" name=""/>
          <p:cNvGraphicFramePr/>
          <p:nvPr/>
        </p:nvGraphicFramePr>
        <p:xfrm>
          <a:off x="720000" y="2520000"/>
          <a:ext cx="8782560" cy="4821480"/>
        </p:xfrm>
        <a:graphic>
          <a:graphicData uri="http://schemas.openxmlformats.org/drawingml/2006/table">
            <a:tbl>
              <a:tblPr/>
              <a:tblGrid>
                <a:gridCol w="1059120"/>
                <a:gridCol w="886680"/>
                <a:gridCol w="1164240"/>
                <a:gridCol w="1040040"/>
                <a:gridCol w="1040040"/>
                <a:gridCol w="1755720"/>
                <a:gridCol w="1837080"/>
              </a:tblGrid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Approach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MRI features 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R</a:t>
                      </a:r>
                      <a:r>
                        <a:rPr b="1" lang="en-GB" sz="1000" spc="-1" strike="noStrike" baseline="16000">
                          <a:latin typeface="Arial"/>
                        </a:rPr>
                        <a:t>2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RMSE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MAE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Prediction-Age Correlation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Corrected Prediction-Age Correlation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BRIA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690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0.550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5.007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(0.057)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4.002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(0.042)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0.742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[0.737, 0.747]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0.892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[0.889, 0.894]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DKI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207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0.576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(0.015)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4.958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(0.077)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3.975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(0.068)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0.754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[0.755, 0.764]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0.903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[0.901, 0.905]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DTI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276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0.571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(0.014)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4.983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(0.072)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3.984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(0.062)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0.756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[0.751, 0.761]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0.900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[0.897, 0.902]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SMT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276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0.531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(0.010)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5.214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(0.053)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4.183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(0.036)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0.729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[0.724, 0.734]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0.899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[0.897, 0.901]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mcSMT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276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0.519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(0.011)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5.175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(0.045)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4.153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(0.036)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0.721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[0.716, 0.726]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0.892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[0.889, 0.894]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WMTI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207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0.585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4.903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(0.065)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3.928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(0.050)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0.765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[0.761, 0.770]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0.902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[0.900, 0.904]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Mean multimodal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0.393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5.932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(0.051)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4.812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(0.046)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0.627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[0.621, 0.634]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0.905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[0.903, 0.907]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3928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Full multimodal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1932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0.645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(0.011)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4.534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(0.041)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3.624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(0.037)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0.804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[0.800, 0.808]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0.907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[0.905, 0.909]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176" name=""/>
          <p:cNvSpPr/>
          <p:nvPr/>
        </p:nvSpPr>
        <p:spPr>
          <a:xfrm>
            <a:off x="360000" y="2520000"/>
            <a:ext cx="2518200" cy="499896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PlaceHolder 7"/>
          <p:cNvSpPr/>
          <p:nvPr/>
        </p:nvSpPr>
        <p:spPr>
          <a:xfrm>
            <a:off x="599040" y="1800000"/>
            <a:ext cx="9299160" cy="59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61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Noto Sans Regular"/>
                <a:ea typeface="DejaVu Sans"/>
              </a:rPr>
              <a:t>Differences in model performance for </a:t>
            </a:r>
            <a:r>
              <a:rPr b="1" lang="en-GB" sz="3200" spc="-1" strike="noStrike">
                <a:solidFill>
                  <a:srgbClr val="000000"/>
                </a:solidFill>
                <a:latin typeface="Noto Sans Regular"/>
                <a:ea typeface="DejaVu Sans"/>
              </a:rPr>
              <a:t>uncorrected</a:t>
            </a:r>
            <a:r>
              <a:rPr b="0" lang="en-GB" sz="3200" spc="-1" strike="noStrike">
                <a:solidFill>
                  <a:srgbClr val="000000"/>
                </a:solidFill>
                <a:latin typeface="Noto Sans Regular"/>
                <a:ea typeface="DejaVu Sans"/>
              </a:rPr>
              <a:t> brain age was small across diffusion approaches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1080000" y="2520000"/>
            <a:ext cx="4858200" cy="485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400" cy="12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Results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5519160" cy="545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Investigation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</a:rPr>
              <a:t>Key questions: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tarSymbol"/>
              <a:buAutoNum type="arabicPlain"/>
            </a:pPr>
            <a:r>
              <a:rPr b="0" lang="en-GB" sz="2400" spc="-1" strike="noStrike">
                <a:latin typeface="Noto Sans Regular"/>
              </a:rPr>
              <a:t>Do the results from the six diffusion approaches differ?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tarSymbol"/>
              <a:buAutoNum type="arabicPlain"/>
            </a:pPr>
            <a:r>
              <a:rPr b="1" lang="en-GB" sz="2400" spc="-1" strike="noStrike">
                <a:latin typeface="Noto Sans Regular"/>
                <a:ea typeface="Noto Sans CJK SC"/>
              </a:rPr>
              <a:t>Which are driving WM regions of ageing?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tarSymbol"/>
              <a:buAutoNum type="arabicPlain"/>
            </a:pPr>
            <a:r>
              <a:rPr b="0" lang="en-GB" sz="2400" spc="-1" strike="noStrike">
                <a:latin typeface="Noto Sans Regular"/>
                <a:ea typeface="Noto Sans CJK SC"/>
              </a:rPr>
              <a:t>How does WM project on age?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6311880" y="1920240"/>
            <a:ext cx="3644280" cy="2449800"/>
          </a:xfrm>
          <a:prstGeom prst="rect">
            <a:avLst/>
          </a:prstGeom>
          <a:ln w="0">
            <a:noFill/>
          </a:ln>
        </p:spPr>
      </p:pic>
      <p:pic>
        <p:nvPicPr>
          <p:cNvPr id="182" name="" descr=""/>
          <p:cNvPicPr/>
          <p:nvPr/>
        </p:nvPicPr>
        <p:blipFill>
          <a:blip r:embed="rId2"/>
          <a:stretch/>
        </p:blipFill>
        <p:spPr>
          <a:xfrm>
            <a:off x="6300000" y="4584240"/>
            <a:ext cx="3603240" cy="2374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400" cy="12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  <a:ea typeface="Noto Sans CJK SC"/>
              </a:rPr>
              <a:t>Results: model performance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299160" cy="11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Fornix metrics contribute most to accurate age predictions (gain)</a:t>
            </a:r>
            <a:endParaRPr b="0" lang="en-GB" sz="3200" spc="-1" strike="noStrike">
              <a:latin typeface="Arial"/>
            </a:endParaRPr>
          </a:p>
        </p:txBody>
      </p:sp>
      <p:graphicFrame>
        <p:nvGraphicFramePr>
          <p:cNvPr id="185" name=""/>
          <p:cNvGraphicFramePr/>
          <p:nvPr/>
        </p:nvGraphicFramePr>
        <p:xfrm>
          <a:off x="140400" y="3829320"/>
          <a:ext cx="9719640" cy="3449880"/>
        </p:xfrm>
        <a:graphic>
          <a:graphicData uri="http://schemas.openxmlformats.org/drawingml/2006/table">
            <a:tbl>
              <a:tblPr/>
              <a:tblGrid>
                <a:gridCol w="1387800"/>
                <a:gridCol w="1386720"/>
                <a:gridCol w="1389240"/>
                <a:gridCol w="1387080"/>
                <a:gridCol w="1391040"/>
                <a:gridCol w="1385280"/>
                <a:gridCol w="1392840"/>
              </a:tblGrid>
              <a:tr h="4795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BRIA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DKI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DTI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SMT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mcSMT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WMTI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Multimodal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</a:tr>
              <a:tr h="52128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Micro FA fornix (54957)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MK fornix (39662)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MD fornix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(50535)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MD fornix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(43563)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Intra fornix (38043)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AWF fornix (52531)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Micro FA Fornix (67749)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</a:tr>
              <a:tr h="5760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Micro RD right external capsule (22860)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>
                      <a:noFill/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RK fornix (26954)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RD FMIN (18386)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MD right anterior corona radiata (24675)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Extra trans Fornix (35799)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RadEAD ATRL (12328)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RD Fornix right Striaterminalis (17664)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</a:tr>
              <a:tr h="62784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Micro FA FMIN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(10081)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AK right anterior limb of internal capsule (16340)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RD fornix right stria terminalis (15431)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MD SLFR (19451)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Extratrans right external capsule (15369)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RadEAD right anterior corona radiata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AK anterior right limb of internalcapsule (17664)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8796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Micro FA fornix right stria terminlis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(9853)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AK fornix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AD fornix (9637)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MD FMIN (13527)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noFill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Extra MD anterior left limb of internalcapsule (6254)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RadEAD IFOFR (9828)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RadEAD right anterior corona radiata (17375)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55764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Micro RD Fornix right stria terminalis (9812)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AK left superior frontooccipital fasciculus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FA fornix left striaterminalis (9283)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FA fornix (12011)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Extra trans anterior right limb of internalcapsule (6126)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RadEAD right external capsule (9793)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RadEAD SLFR (15840)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186" name=""/>
          <p:cNvSpPr/>
          <p:nvPr/>
        </p:nvSpPr>
        <p:spPr>
          <a:xfrm>
            <a:off x="140400" y="3420000"/>
            <a:ext cx="10756800" cy="103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2200" spc="-1" strike="noStrike">
                <a:solidFill>
                  <a:srgbClr val="000000"/>
                </a:solidFill>
                <a:latin typeface="Noto Sans Regular"/>
                <a:ea typeface="Noto Serif CJK SC"/>
              </a:rPr>
              <a:t>Top five diffusion metrics ranked by gain in age prediction accuracy</a:t>
            </a:r>
            <a:endParaRPr b="0" lang="en-GB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400" cy="12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Results: age-metric associations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3179160" cy="527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5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Fornix contributions to age predictions are reflected in correlations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Strongest age-metric correlations in fornix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89" name=""/>
          <p:cNvSpPr/>
          <p:nvPr/>
        </p:nvSpPr>
        <p:spPr>
          <a:xfrm>
            <a:off x="4301280" y="1887480"/>
            <a:ext cx="5777640" cy="73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2200" spc="-1" strike="noStrike">
                <a:solidFill>
                  <a:srgbClr val="000000"/>
                </a:solidFill>
                <a:latin typeface="Noto Sans Regular"/>
                <a:ea typeface="Noto Serif CJK SC"/>
              </a:rPr>
              <a:t>Correlations between diffusion metrics and age (scattered)</a:t>
            </a:r>
            <a:endParaRPr b="0" lang="en-GB" sz="2200" spc="-1" strike="noStrike"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4141440" y="2700000"/>
            <a:ext cx="5938200" cy="485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400" cy="12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  <a:ea typeface="Noto Sans CJK SC"/>
              </a:rPr>
              <a:t>Results: age-metric associations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3179160" cy="527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5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Fornix contributions to age predictions are reflected in correlations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Strongest age-metric correlations in fornix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93" name=""/>
          <p:cNvSpPr/>
          <p:nvPr/>
        </p:nvSpPr>
        <p:spPr>
          <a:xfrm>
            <a:off x="4301280" y="1887480"/>
            <a:ext cx="5777640" cy="73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2200" spc="-1" strike="noStrike">
                <a:solidFill>
                  <a:srgbClr val="000000"/>
                </a:solidFill>
                <a:latin typeface="Noto Sans Regular"/>
                <a:ea typeface="Noto Serif CJK SC"/>
              </a:rPr>
              <a:t>Correlations between diffusion metrics and age (distributions)</a:t>
            </a:r>
            <a:endParaRPr b="0" lang="en-GB" sz="2200" spc="-1" strike="noStrike">
              <a:latin typeface="Arial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4192200" y="2700000"/>
            <a:ext cx="5706000" cy="3512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400" cy="12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Results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5699160" cy="527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8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3200" spc="-1" strike="noStrike">
                <a:latin typeface="Noto Sans Regular"/>
              </a:rPr>
              <a:t>Changes in Fornix throughout ageing?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Fornix = hippocampal output tract, part of limbic system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Cutting it causes recall memory problems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Close to hippocampus which has strong associations with ageing, age-disorders and cognition (esp. memory)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  <a:ea typeface="Noto Sans CJK SC"/>
              </a:rPr>
              <a:t>Previously associated with resting state activity in 10,000 UKB participants</a:t>
            </a:r>
            <a:r>
              <a:rPr b="0" lang="en-GB" sz="2400" spc="-1" strike="noStrike" baseline="33000">
                <a:latin typeface="Noto Sans Regular"/>
                <a:ea typeface="Noto Sans CJK SC"/>
              </a:rPr>
              <a:t>1</a:t>
            </a: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  <a:ea typeface="Noto Sans CJK SC"/>
              </a:rPr>
              <a:t>Is the fornix an integral part of brain networks?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GB" sz="1400" spc="-1" strike="noStrike"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6440040" y="2880000"/>
            <a:ext cx="3371760" cy="2878200"/>
          </a:xfrm>
          <a:prstGeom prst="rect">
            <a:avLst/>
          </a:prstGeom>
          <a:ln w="0">
            <a:noFill/>
          </a:ln>
        </p:spPr>
      </p:pic>
      <p:sp>
        <p:nvSpPr>
          <p:cNvPr id="198" name=""/>
          <p:cNvSpPr/>
          <p:nvPr/>
        </p:nvSpPr>
        <p:spPr>
          <a:xfrm>
            <a:off x="7200000" y="7260120"/>
            <a:ext cx="298476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Noto Sans Regular"/>
                <a:ea typeface="DejaVu Sans"/>
              </a:rPr>
              <a:t>1 Kernbach et al., 2018, PNAS</a:t>
            </a:r>
            <a:endParaRPr b="0" lang="en-GB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400" cy="12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Results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5519160" cy="545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Investigation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</a:rPr>
              <a:t>Key questions: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tarSymbol"/>
              <a:buAutoNum type="arabicPlain"/>
            </a:pPr>
            <a:r>
              <a:rPr b="0" lang="en-GB" sz="2400" spc="-1" strike="noStrike">
                <a:latin typeface="Noto Sans Regular"/>
              </a:rPr>
              <a:t>Do brain age predictions from the six diffusion approaches differ?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tarSymbol"/>
              <a:buAutoNum type="arabicPlain"/>
            </a:pPr>
            <a:r>
              <a:rPr b="0" lang="en-GB" sz="2400" spc="-1" strike="noStrike">
                <a:latin typeface="Noto Sans Regular"/>
                <a:ea typeface="Noto Sans CJK SC"/>
              </a:rPr>
              <a:t>Which are driving WM regions of ageing?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tarSymbol"/>
              <a:buAutoNum type="arabicPlain"/>
            </a:pPr>
            <a:r>
              <a:rPr b="1" lang="en-GB" sz="2400" spc="-1" strike="noStrike">
                <a:latin typeface="Noto Sans Regular"/>
                <a:ea typeface="Noto Sans CJK SC"/>
              </a:rPr>
              <a:t>How does WM project on age?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201" name="" descr=""/>
          <p:cNvPicPr/>
          <p:nvPr/>
        </p:nvPicPr>
        <p:blipFill>
          <a:blip r:embed="rId1"/>
          <a:stretch/>
        </p:blipFill>
        <p:spPr>
          <a:xfrm>
            <a:off x="6311880" y="1920240"/>
            <a:ext cx="3644280" cy="2449800"/>
          </a:xfrm>
          <a:prstGeom prst="rect">
            <a:avLst/>
          </a:prstGeom>
          <a:ln w="0">
            <a:noFill/>
          </a:ln>
        </p:spPr>
      </p:pic>
      <p:pic>
        <p:nvPicPr>
          <p:cNvPr id="202" name="" descr=""/>
          <p:cNvPicPr/>
          <p:nvPr/>
        </p:nvPicPr>
        <p:blipFill>
          <a:blip r:embed="rId2"/>
          <a:stretch/>
        </p:blipFill>
        <p:spPr>
          <a:xfrm>
            <a:off x="6300000" y="4584240"/>
            <a:ext cx="3603240" cy="2374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400" cy="12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Contents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118800" cy="4661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0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00000"/>
              </a:buClr>
              <a:buFont typeface="Wingdings" charset="2"/>
              <a:buAutoNum type="arabicPlain"/>
            </a:pPr>
            <a:r>
              <a:rPr b="0" lang="en-GB" sz="3200" spc="-1" strike="noStrike">
                <a:latin typeface="Noto Sans Regular"/>
              </a:rPr>
              <a:t>Background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50000"/>
              <a:buFont typeface="StarSymbol"/>
              <a:buAutoNum type="arabicPlain"/>
            </a:pPr>
            <a:r>
              <a:rPr b="0" lang="en-GB" sz="3200" spc="-1" strike="noStrike">
                <a:latin typeface="Noto Sans Regular"/>
              </a:rPr>
              <a:t>Brain ageing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50000"/>
              <a:buFont typeface="StarSymbol"/>
              <a:buAutoNum type="arabicPlain"/>
            </a:pPr>
            <a:r>
              <a:rPr b="0" lang="en-GB" sz="3200" spc="-1" strike="noStrike">
                <a:latin typeface="Noto Sans Regular"/>
              </a:rPr>
              <a:t>Brain age gap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50000"/>
              <a:buFont typeface="StarSymbol"/>
              <a:buAutoNum type="arabicPlain"/>
            </a:pPr>
            <a:r>
              <a:rPr b="0" lang="en-GB" sz="3200" spc="-1" strike="noStrike">
                <a:latin typeface="Noto Sans Regular"/>
              </a:rPr>
              <a:t>Diffusion MRI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00000"/>
              </a:buClr>
              <a:buFont typeface="Wingdings" charset="2"/>
              <a:buAutoNum type="arabicPlain"/>
            </a:pPr>
            <a:r>
              <a:rPr b="0" lang="en-GB" sz="3200" spc="-1" strike="noStrike">
                <a:latin typeface="Noto Sans Regular"/>
              </a:rPr>
              <a:t>Current Study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50000"/>
              <a:buFont typeface="StarSymbol"/>
              <a:buAutoNum type="arabicPlain"/>
            </a:pPr>
            <a:r>
              <a:rPr b="0" lang="en-GB" sz="3200" spc="-1" strike="noStrike">
                <a:latin typeface="Noto Sans Regular"/>
              </a:rPr>
              <a:t>Methods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50000"/>
              <a:buFont typeface="StarSymbol"/>
              <a:buAutoNum type="arabicPlain"/>
            </a:pPr>
            <a:r>
              <a:rPr b="0" lang="en-GB" sz="3200" spc="-1" strike="noStrike">
                <a:latin typeface="Noto Sans Regular"/>
              </a:rPr>
              <a:t>Results &amp; Discussion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400" cy="12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Results: age trajectories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204" name="" descr=""/>
          <p:cNvPicPr/>
          <p:nvPr/>
        </p:nvPicPr>
        <p:blipFill>
          <a:blip r:embed="rId1"/>
          <a:stretch/>
        </p:blipFill>
        <p:spPr>
          <a:xfrm>
            <a:off x="0" y="1476000"/>
            <a:ext cx="5277600" cy="3958200"/>
          </a:xfrm>
          <a:prstGeom prst="rect">
            <a:avLst/>
          </a:prstGeom>
          <a:ln w="0">
            <a:noFill/>
          </a:ln>
        </p:spPr>
      </p:pic>
      <p:pic>
        <p:nvPicPr>
          <p:cNvPr id="205" name="" descr=""/>
          <p:cNvPicPr/>
          <p:nvPr/>
        </p:nvPicPr>
        <p:blipFill>
          <a:blip r:embed="rId2"/>
          <a:stretch/>
        </p:blipFill>
        <p:spPr>
          <a:xfrm>
            <a:off x="5220000" y="3914640"/>
            <a:ext cx="4858200" cy="3643200"/>
          </a:xfrm>
          <a:prstGeom prst="rect">
            <a:avLst/>
          </a:prstGeom>
          <a:ln w="0">
            <a:noFill/>
          </a:ln>
        </p:spPr>
      </p:pic>
      <p:sp>
        <p:nvSpPr>
          <p:cNvPr id="206" name="PlaceHolder 43"/>
          <p:cNvSpPr/>
          <p:nvPr/>
        </p:nvSpPr>
        <p:spPr>
          <a:xfrm>
            <a:off x="5459040" y="1620000"/>
            <a:ext cx="4619160" cy="161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81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Noto Sans Regular"/>
                <a:ea typeface="DejaVu Sans"/>
              </a:rPr>
              <a:t>The 28 diffusion metrics in fornix (lower fig) are more age sensitive than global measures (left)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07" name="PlaceHolder 44"/>
          <p:cNvSpPr/>
          <p:nvPr/>
        </p:nvSpPr>
        <p:spPr>
          <a:xfrm>
            <a:off x="180000" y="5400000"/>
            <a:ext cx="4858200" cy="21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61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Noto Sans Regular"/>
                <a:ea typeface="DejaVu Sans"/>
              </a:rPr>
              <a:t>Stronger relationship of axonal water fractions &amp; age for fornix, suggesting quicker WM deterioration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Noto Sans Regular"/>
                <a:ea typeface="DejaVu Sans"/>
              </a:rPr>
              <a:t>Stronger fornix radial diffusivity age  indicative of higher fornix plasticity?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9300240" cy="12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93000"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Results: normalised global trajectories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09" name="PlaceHolder 46"/>
          <p:cNvSpPr/>
          <p:nvPr/>
        </p:nvSpPr>
        <p:spPr>
          <a:xfrm>
            <a:off x="6064560" y="1620000"/>
            <a:ext cx="4013640" cy="59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Noto Sans Regular"/>
                <a:ea typeface="DejaVu Sans"/>
              </a:rPr>
              <a:t>The 28 diffusion metrics follow quite tightly resembling lines when standardised (C-D) and predicted from age, sex and site (A-D)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Noto Sans Regular"/>
                <a:ea typeface="DejaVu Sans"/>
              </a:rPr>
              <a:t>E: R</a:t>
            </a:r>
            <a:r>
              <a:rPr b="0" lang="en-GB" sz="3200" spc="-1" strike="noStrike" baseline="33000">
                <a:solidFill>
                  <a:srgbClr val="000000"/>
                </a:solidFill>
                <a:latin typeface="Noto Sans Regular"/>
                <a:ea typeface="DejaVu Sans"/>
              </a:rPr>
              <a:t>2</a:t>
            </a:r>
            <a:r>
              <a:rPr b="0" lang="en-GB" sz="3200" spc="-1" strike="noStrike">
                <a:solidFill>
                  <a:srgbClr val="000000"/>
                </a:solidFill>
                <a:latin typeface="Noto Sans Regular"/>
                <a:ea typeface="DejaVu Sans"/>
              </a:rPr>
              <a:t> and SE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10" name="" descr=""/>
          <p:cNvPicPr/>
          <p:nvPr/>
        </p:nvPicPr>
        <p:blipFill>
          <a:blip r:embed="rId1"/>
          <a:stretch/>
        </p:blipFill>
        <p:spPr>
          <a:xfrm>
            <a:off x="0" y="1495440"/>
            <a:ext cx="6062760" cy="606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9300240" cy="12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93000"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Results: normalised fornix trajectories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12" name="PlaceHolder 48"/>
          <p:cNvSpPr/>
          <p:nvPr/>
        </p:nvSpPr>
        <p:spPr>
          <a:xfrm>
            <a:off x="6064560" y="1620000"/>
            <a:ext cx="4013640" cy="59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8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Noto Sans Regular"/>
                <a:ea typeface="DejaVu Sans"/>
              </a:rPr>
              <a:t>The 28 diffusion metrics follow quite tightly resembling lines when standardised (C-D) and predicted from age, sex and site (A-D)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Noto Sans Regular"/>
                <a:ea typeface="DejaVu Sans"/>
              </a:rPr>
              <a:t>E: R</a:t>
            </a:r>
            <a:r>
              <a:rPr b="0" lang="en-GB" sz="3200" spc="-1" strike="noStrike" baseline="33000">
                <a:solidFill>
                  <a:srgbClr val="000000"/>
                </a:solidFill>
                <a:latin typeface="Noto Sans Regular"/>
                <a:ea typeface="DejaVu Sans"/>
              </a:rPr>
              <a:t>2</a:t>
            </a:r>
            <a:r>
              <a:rPr b="0" lang="en-GB" sz="3200" spc="-1" strike="noStrike">
                <a:solidFill>
                  <a:srgbClr val="000000"/>
                </a:solidFill>
                <a:latin typeface="Noto Sans Regular"/>
                <a:ea typeface="DejaVu Sans"/>
              </a:rPr>
              <a:t> and SE, better models for fornix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0" y="1551600"/>
            <a:ext cx="5938200" cy="593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400" cy="12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Results: fornix feat. associations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4259160" cy="527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Fornix metrics across approaches were strongly related to each other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Two major clusters of fornix metrics (also reflected in age-curves)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5220000" y="2699640"/>
            <a:ext cx="4858200" cy="4858200"/>
          </a:xfrm>
          <a:prstGeom prst="rect">
            <a:avLst/>
          </a:prstGeom>
          <a:ln w="0">
            <a:noFill/>
          </a:ln>
        </p:spPr>
      </p:pic>
      <p:sp>
        <p:nvSpPr>
          <p:cNvPr id="217" name=""/>
          <p:cNvSpPr/>
          <p:nvPr/>
        </p:nvSpPr>
        <p:spPr>
          <a:xfrm>
            <a:off x="5769360" y="2141280"/>
            <a:ext cx="4858920" cy="73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2200" spc="-1" strike="noStrike">
                <a:solidFill>
                  <a:srgbClr val="000000"/>
                </a:solidFill>
                <a:latin typeface="Noto Sans Regular"/>
                <a:ea typeface="Noto Serif CJK SC"/>
              </a:rPr>
              <a:t>Correlations between fornix diffusion metrics and age</a:t>
            </a:r>
            <a:endParaRPr b="0" lang="en-GB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400" cy="12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Results: concluding remarks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299160" cy="527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Different diffusion approaches are similarly age-sensitive &amp; measure similar properties as their brain age predictions and age-curves are closely assembling each other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However, combining approaches allows for more detail, leading to better brain age predictions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Fornix is potentially a key region of ageing worth further investigation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subTitle"/>
          </p:nvPr>
        </p:nvSpPr>
        <p:spPr>
          <a:xfrm>
            <a:off x="720" y="3420000"/>
            <a:ext cx="10078200" cy="71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GB" sz="4000" spc="-1" strike="noStrike">
                <a:solidFill>
                  <a:srgbClr val="04617b"/>
                </a:solidFill>
                <a:latin typeface="Noto Sans Black"/>
              </a:rPr>
              <a:t>Thank you!</a:t>
            </a:r>
            <a:endParaRPr b="0" lang="en-GB" sz="4000" spc="-1" strike="noStrike">
              <a:latin typeface="Arial"/>
            </a:endParaRPr>
          </a:p>
        </p:txBody>
      </p:sp>
      <p:pic>
        <p:nvPicPr>
          <p:cNvPr id="221" name="Picture 2" descr="Eli Nina Eikefjord"/>
          <p:cNvPicPr/>
          <p:nvPr/>
        </p:nvPicPr>
        <p:blipFill>
          <a:blip r:embed="rId1"/>
          <a:stretch/>
        </p:blipFill>
        <p:spPr>
          <a:xfrm>
            <a:off x="5400000" y="578880"/>
            <a:ext cx="1992960" cy="1992960"/>
          </a:xfrm>
          <a:prstGeom prst="rect">
            <a:avLst/>
          </a:prstGeom>
          <a:ln w="0">
            <a:noFill/>
          </a:ln>
        </p:spPr>
      </p:pic>
      <p:pic>
        <p:nvPicPr>
          <p:cNvPr id="222" name="Picture 4" descr="Ivan Maximov"/>
          <p:cNvPicPr/>
          <p:nvPr/>
        </p:nvPicPr>
        <p:blipFill>
          <a:blip r:embed="rId2">
            <a:grayscl/>
          </a:blip>
          <a:stretch/>
        </p:blipFill>
        <p:spPr>
          <a:xfrm>
            <a:off x="360000" y="583560"/>
            <a:ext cx="1988280" cy="1988280"/>
          </a:xfrm>
          <a:prstGeom prst="rect">
            <a:avLst/>
          </a:prstGeom>
          <a:ln w="0">
            <a:noFill/>
          </a:ln>
        </p:spPr>
      </p:pic>
      <p:pic>
        <p:nvPicPr>
          <p:cNvPr id="223" name="" descr=""/>
          <p:cNvPicPr/>
          <p:nvPr/>
        </p:nvPicPr>
        <p:blipFill>
          <a:blip r:embed="rId3">
            <a:grayscl/>
          </a:blip>
          <a:stretch/>
        </p:blipFill>
        <p:spPr>
          <a:xfrm>
            <a:off x="7920000" y="593640"/>
            <a:ext cx="1618920" cy="1963440"/>
          </a:xfrm>
          <a:prstGeom prst="rect">
            <a:avLst/>
          </a:prstGeom>
          <a:ln w="0">
            <a:noFill/>
          </a:ln>
        </p:spPr>
      </p:pic>
      <p:pic>
        <p:nvPicPr>
          <p:cNvPr id="224" name="" descr=""/>
          <p:cNvPicPr/>
          <p:nvPr/>
        </p:nvPicPr>
        <p:blipFill>
          <a:blip r:embed="rId4"/>
          <a:stretch/>
        </p:blipFill>
        <p:spPr>
          <a:xfrm>
            <a:off x="2880000" y="583560"/>
            <a:ext cx="1978200" cy="1978200"/>
          </a:xfrm>
          <a:prstGeom prst="rect">
            <a:avLst/>
          </a:prstGeom>
          <a:ln w="0">
            <a:noFill/>
          </a:ln>
        </p:spPr>
      </p:pic>
      <p:pic>
        <p:nvPicPr>
          <p:cNvPr id="225" name="" descr=""/>
          <p:cNvPicPr/>
          <p:nvPr/>
        </p:nvPicPr>
        <p:blipFill>
          <a:blip r:embed="rId5">
            <a:grayscl/>
          </a:blip>
          <a:stretch/>
        </p:blipFill>
        <p:spPr>
          <a:xfrm>
            <a:off x="560880" y="4680000"/>
            <a:ext cx="1651320" cy="1798200"/>
          </a:xfrm>
          <a:prstGeom prst="rect">
            <a:avLst/>
          </a:prstGeom>
          <a:ln w="0">
            <a:noFill/>
          </a:ln>
        </p:spPr>
      </p:pic>
      <p:sp>
        <p:nvSpPr>
          <p:cNvPr id="226" name=""/>
          <p:cNvSpPr/>
          <p:nvPr/>
        </p:nvSpPr>
        <p:spPr>
          <a:xfrm>
            <a:off x="540000" y="2616840"/>
            <a:ext cx="1519920" cy="3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Ivan I. Maximov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227" name=""/>
          <p:cNvSpPr/>
          <p:nvPr/>
        </p:nvSpPr>
        <p:spPr>
          <a:xfrm>
            <a:off x="2880000" y="6717600"/>
            <a:ext cx="1904040" cy="3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Ann Marie de Lange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228" name=""/>
          <p:cNvSpPr/>
          <p:nvPr/>
        </p:nvSpPr>
        <p:spPr>
          <a:xfrm>
            <a:off x="3158280" y="2616840"/>
            <a:ext cx="1482120" cy="3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Lars T. Westlye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5716080" y="2616840"/>
            <a:ext cx="1433160" cy="3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Eli N. Eikefjord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8168760" y="2616840"/>
            <a:ext cx="1617480" cy="3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Arvid Lundervold</a:t>
            </a:r>
            <a:endParaRPr b="0" lang="en-GB" sz="1500" spc="-1" strike="noStrike">
              <a:latin typeface="Arial"/>
            </a:endParaRPr>
          </a:p>
        </p:txBody>
      </p:sp>
      <p:pic>
        <p:nvPicPr>
          <p:cNvPr id="231" name="" descr=""/>
          <p:cNvPicPr/>
          <p:nvPr/>
        </p:nvPicPr>
        <p:blipFill>
          <a:blip r:embed="rId6">
            <a:grayscl/>
          </a:blip>
          <a:stretch/>
        </p:blipFill>
        <p:spPr>
          <a:xfrm>
            <a:off x="3184560" y="4680000"/>
            <a:ext cx="1321200" cy="1798200"/>
          </a:xfrm>
          <a:prstGeom prst="rect">
            <a:avLst/>
          </a:prstGeom>
          <a:ln w="0">
            <a:noFill/>
          </a:ln>
        </p:spPr>
      </p:pic>
      <p:sp>
        <p:nvSpPr>
          <p:cNvPr id="232" name=""/>
          <p:cNvSpPr/>
          <p:nvPr/>
        </p:nvSpPr>
        <p:spPr>
          <a:xfrm>
            <a:off x="380880" y="6717960"/>
            <a:ext cx="1957320" cy="3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Dennis van der Meer</a:t>
            </a:r>
            <a:endParaRPr b="0" lang="en-GB" sz="1500" spc="-1" strike="noStrike">
              <a:latin typeface="Arial"/>
            </a:endParaRPr>
          </a:p>
        </p:txBody>
      </p:sp>
      <p:pic>
        <p:nvPicPr>
          <p:cNvPr id="233" name="" descr=""/>
          <p:cNvPicPr/>
          <p:nvPr/>
        </p:nvPicPr>
        <p:blipFill>
          <a:blip r:embed="rId7"/>
          <a:stretch/>
        </p:blipFill>
        <p:spPr>
          <a:xfrm>
            <a:off x="5493240" y="4680000"/>
            <a:ext cx="1704960" cy="1798200"/>
          </a:xfrm>
          <a:prstGeom prst="rect">
            <a:avLst/>
          </a:prstGeom>
          <a:ln w="0">
            <a:noFill/>
          </a:ln>
        </p:spPr>
      </p:pic>
      <p:sp>
        <p:nvSpPr>
          <p:cNvPr id="234" name=""/>
          <p:cNvSpPr/>
          <p:nvPr/>
        </p:nvSpPr>
        <p:spPr>
          <a:xfrm>
            <a:off x="5822280" y="6717600"/>
            <a:ext cx="1050480" cy="3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Dani Beck</a:t>
            </a:r>
            <a:endParaRPr b="0" lang="en-GB" sz="1500" spc="-1" strike="noStrike">
              <a:latin typeface="Arial"/>
            </a:endParaRPr>
          </a:p>
        </p:txBody>
      </p:sp>
      <p:pic>
        <p:nvPicPr>
          <p:cNvPr id="235" name="" descr=""/>
          <p:cNvPicPr/>
          <p:nvPr/>
        </p:nvPicPr>
        <p:blipFill>
          <a:blip r:embed="rId8">
            <a:grayscl/>
          </a:blip>
          <a:stretch/>
        </p:blipFill>
        <p:spPr>
          <a:xfrm>
            <a:off x="8120160" y="4680000"/>
            <a:ext cx="1238040" cy="1798200"/>
          </a:xfrm>
          <a:prstGeom prst="rect">
            <a:avLst/>
          </a:prstGeom>
          <a:ln w="0">
            <a:noFill/>
          </a:ln>
        </p:spPr>
      </p:pic>
      <p:sp>
        <p:nvSpPr>
          <p:cNvPr id="236" name=""/>
          <p:cNvSpPr/>
          <p:nvPr/>
        </p:nvSpPr>
        <p:spPr>
          <a:xfrm>
            <a:off x="7920000" y="6704640"/>
            <a:ext cx="1764000" cy="3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Ole A. Andreassen</a:t>
            </a:r>
            <a:endParaRPr b="0" lang="en-GB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400" cy="12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Supplementary slides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400" cy="12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Methods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39" name="Plassholder for innhold 3_2"/>
          <p:cNvSpPr/>
          <p:nvPr/>
        </p:nvSpPr>
        <p:spPr>
          <a:xfrm>
            <a:off x="1008000" y="5760000"/>
            <a:ext cx="907020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i="1" lang="en-US" sz="1800" spc="-1" strike="noStrike">
                <a:solidFill>
                  <a:srgbClr val="404040"/>
                </a:solidFill>
                <a:latin typeface="Century Gothic"/>
                <a:ea typeface="Noto Sans CJK SC"/>
              </a:rPr>
              <a:t>Model performance for different train-test splits using all data (1932 features, n = 35,749)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Noto Sans CJK SC"/>
              </a:rPr>
              <a:t>Trained models tested (10-fold cross val) on 50% data (opposite half of the highest train split) &gt;&gt; Train-test split fixed at 10%-90%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40" name="" descr=""/>
          <p:cNvPicPr/>
          <p:nvPr/>
        </p:nvPicPr>
        <p:blipFill>
          <a:blip r:embed="rId1"/>
          <a:stretch/>
        </p:blipFill>
        <p:spPr>
          <a:xfrm>
            <a:off x="1080000" y="1620000"/>
            <a:ext cx="7918200" cy="3963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400" cy="12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93000"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Results (corrected brain age model performance)</a:t>
            </a:r>
            <a:endParaRPr b="0" lang="en-GB" sz="4400" spc="-1" strike="noStrike">
              <a:latin typeface="Arial"/>
            </a:endParaRPr>
          </a:p>
        </p:txBody>
      </p:sp>
      <p:graphicFrame>
        <p:nvGraphicFramePr>
          <p:cNvPr id="242" name=""/>
          <p:cNvGraphicFramePr/>
          <p:nvPr/>
        </p:nvGraphicFramePr>
        <p:xfrm>
          <a:off x="720000" y="2520000"/>
          <a:ext cx="8782560" cy="4821480"/>
        </p:xfrm>
        <a:graphic>
          <a:graphicData uri="http://schemas.openxmlformats.org/drawingml/2006/table">
            <a:tbl>
              <a:tblPr/>
              <a:tblGrid>
                <a:gridCol w="1059120"/>
                <a:gridCol w="886680"/>
                <a:gridCol w="1164240"/>
                <a:gridCol w="1040040"/>
                <a:gridCol w="1040040"/>
                <a:gridCol w="1755720"/>
                <a:gridCol w="1837080"/>
              </a:tblGrid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Approach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MRI features 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R</a:t>
                      </a:r>
                      <a:r>
                        <a:rPr b="1" lang="en-GB" sz="1000" spc="-1" strike="noStrike" baseline="16000">
                          <a:latin typeface="Arial"/>
                        </a:rPr>
                        <a:t>2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RMSE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MAE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Prediction-Age Correlation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Corrected Prediction-Age Correlation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BRIA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690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0.550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5.007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(0.057)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4.002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(0.042)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0.742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[0.737, 0.747]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0.892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[0.889, 0.894]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DKI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207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0.576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(0.015)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4.958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(0.077)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3.975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(0.068)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0.754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[0.755, 0.764]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0.903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[0.901, 0.905]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DTI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276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0.571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(0.014)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4.983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(0.072)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3.984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(0.062)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0.756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[0.751, 0.761]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0.900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[0.897, 0.902]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SMT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276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0.531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(0.010)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5.214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(0.053)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4.183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(0.036)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0.729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[0.724, 0.734]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0.899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[0.897, 0.901]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mcSMT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276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0.519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(0.011)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5.175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(0.045)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4.153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(0.036)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0.721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[0.716, 0.726]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0.892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[0.889, 0.894]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WMTI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207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0.585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4.903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(0.065)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3.928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(0.050)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0.765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[0.761, 0.770]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0.902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[0.900, 0.904]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Mean multimodal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0.393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5.932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(0.051)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4.812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(0.046)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0.627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[0.621, 0.634]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0.905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[0.903, 0.907]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</a:tr>
              <a:tr h="53928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Full multimodal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1932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0.645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(0.011)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4.534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(0.041)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3.624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(0.037)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0.804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[0.800, 0.808]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0.907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[0.905, 0.909]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</a:tr>
            </a:tbl>
          </a:graphicData>
        </a:graphic>
      </p:graphicFrame>
      <p:sp>
        <p:nvSpPr>
          <p:cNvPr id="243" name=""/>
          <p:cNvSpPr/>
          <p:nvPr/>
        </p:nvSpPr>
        <p:spPr>
          <a:xfrm>
            <a:off x="3225600" y="3970080"/>
            <a:ext cx="4174200" cy="1726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"/>
          <p:cNvSpPr/>
          <p:nvPr/>
        </p:nvSpPr>
        <p:spPr>
          <a:xfrm>
            <a:off x="360000" y="2520000"/>
            <a:ext cx="2518200" cy="499896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45" name="" descr=""/>
          <p:cNvPicPr/>
          <p:nvPr/>
        </p:nvPicPr>
        <p:blipFill>
          <a:blip r:embed="rId1"/>
          <a:stretch/>
        </p:blipFill>
        <p:spPr>
          <a:xfrm>
            <a:off x="2700000" y="2520000"/>
            <a:ext cx="4998960" cy="4998960"/>
          </a:xfrm>
          <a:prstGeom prst="rect">
            <a:avLst/>
          </a:prstGeom>
          <a:ln w="0">
            <a:noFill/>
          </a:ln>
        </p:spPr>
      </p:pic>
      <p:sp>
        <p:nvSpPr>
          <p:cNvPr id="246" name="PlaceHolder 5"/>
          <p:cNvSpPr/>
          <p:nvPr/>
        </p:nvSpPr>
        <p:spPr>
          <a:xfrm>
            <a:off x="599040" y="1920240"/>
            <a:ext cx="9299160" cy="59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76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Noto Sans Regular"/>
                <a:ea typeface="DejaVu Sans"/>
              </a:rPr>
              <a:t>Small differences in model performance for corrected age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400" cy="12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Results: uncorrected predictions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48" name="PlaceHolder 30"/>
          <p:cNvSpPr/>
          <p:nvPr/>
        </p:nvSpPr>
        <p:spPr>
          <a:xfrm>
            <a:off x="469080" y="2340360"/>
            <a:ext cx="4439160" cy="48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Noto Sans Regular"/>
                <a:ea typeface="DejaVu Sans"/>
              </a:rPr>
              <a:t>Associations between different diffusion approaches’ BAG are even stronger when NOT correcting for age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49" name="Plassholder for innhold 3_ 2"/>
          <p:cNvSpPr/>
          <p:nvPr/>
        </p:nvSpPr>
        <p:spPr>
          <a:xfrm>
            <a:off x="5081040" y="1847880"/>
            <a:ext cx="5038200" cy="62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Noto Sans CJK SC"/>
              </a:rPr>
              <a:t>Correlations of </a:t>
            </a:r>
            <a:r>
              <a:rPr b="1" lang="en-US" sz="1800" spc="-1" strike="noStrike">
                <a:solidFill>
                  <a:srgbClr val="404040"/>
                </a:solidFill>
                <a:latin typeface="Century Gothic"/>
                <a:ea typeface="Noto Sans CJK SC"/>
              </a:rPr>
              <a:t>uncorrected </a:t>
            </a: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Noto Sans CJK SC"/>
              </a:rPr>
              <a:t>BAG and age across diffusion approaches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50" name="" descr=""/>
          <p:cNvPicPr/>
          <p:nvPr/>
        </p:nvPicPr>
        <p:blipFill>
          <a:blip r:embed="rId1"/>
          <a:stretch/>
        </p:blipFill>
        <p:spPr>
          <a:xfrm>
            <a:off x="5040000" y="2470320"/>
            <a:ext cx="5038920" cy="5087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400" cy="12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Background: brain ageing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118800" cy="4661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0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Brain ageing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</a:rPr>
              <a:t>Researched from various angles, e.g. tissue types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Patterns of non-normative ageing might be telling for the development of symptoms &amp; disorders</a:t>
            </a:r>
            <a:r>
              <a:rPr b="0" lang="en-GB" sz="2400" spc="-1" strike="noStrike" baseline="33000">
                <a:latin typeface="Noto Sans Regular"/>
                <a:ea typeface="Noto Sans CJK SC"/>
              </a:rPr>
              <a:t>1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  <a:ea typeface="Noto Sans CJK SC"/>
              </a:rPr>
              <a:t>“</a:t>
            </a:r>
            <a:r>
              <a:rPr b="0" lang="en-GB" sz="3200" spc="-1" strike="noStrike">
                <a:latin typeface="Noto Sans Regular"/>
                <a:ea typeface="Noto Sans CJK SC"/>
              </a:rPr>
              <a:t>Big data” </a:t>
            </a:r>
            <a:endParaRPr b="0" lang="en-GB" sz="32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Ani"/>
              <a:buChar char="-"/>
            </a:pPr>
            <a:r>
              <a:rPr b="0" lang="en-GB" sz="2400" spc="-1" strike="noStrike">
                <a:latin typeface="Noto Sans Regular"/>
                <a:ea typeface="Noto Sans CJK SC"/>
              </a:rPr>
              <a:t>Reliable brain-wide assoc. require many participants</a:t>
            </a:r>
            <a:endParaRPr b="0" lang="en-GB" sz="24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Ani"/>
              <a:buChar char="-"/>
            </a:pPr>
            <a:r>
              <a:rPr b="0" lang="en-GB" sz="2400" spc="-1" strike="noStrike">
                <a:latin typeface="Noto Sans Regular"/>
                <a:ea typeface="Noto Sans CJK SC"/>
              </a:rPr>
              <a:t>Growing data bases established; analyses require advanced techniques for meaningful outputs</a:t>
            </a:r>
            <a:endParaRPr b="0" lang="en-GB" sz="24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Ani"/>
              <a:buChar char="-"/>
            </a:pPr>
            <a:r>
              <a:rPr b="0" lang="en-GB" sz="2400" spc="-1" strike="noStrike">
                <a:latin typeface="Noto Sans Regular"/>
                <a:ea typeface="Noto Sans CJK SC"/>
              </a:rPr>
              <a:t>Brain age gap is one alternative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2644200" y="7200000"/>
            <a:ext cx="77958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 Rutherford et al., 2022, Elife, 11; 2 Marek et al., 2022, Nat., 603(7902)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400" cy="12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	</a:t>
            </a: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	</a:t>
            </a: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	</a:t>
            </a: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	</a:t>
            </a: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	</a:t>
            </a: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	</a:t>
            </a: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	</a:t>
            </a: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	</a:t>
            </a: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Linear?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52" name="PlaceHolder 53"/>
          <p:cNvSpPr/>
          <p:nvPr/>
        </p:nvSpPr>
        <p:spPr>
          <a:xfrm>
            <a:off x="7560000" y="1800000"/>
            <a:ext cx="2338200" cy="521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82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Noto Sans Regular"/>
                <a:ea typeface="DejaVu Sans"/>
              </a:rPr>
              <a:t>Also when allowing for splines, non-linear fit (GAM) was not better than linear models (LM) when predicting fornix features</a:t>
            </a:r>
            <a:endParaRPr b="0" lang="en-GB" sz="3200" spc="-1" strike="noStrike">
              <a:latin typeface="Arial"/>
            </a:endParaRPr>
          </a:p>
        </p:txBody>
      </p:sp>
      <p:graphicFrame>
        <p:nvGraphicFramePr>
          <p:cNvPr id="253" name=""/>
          <p:cNvGraphicFramePr/>
          <p:nvPr/>
        </p:nvGraphicFramePr>
        <p:xfrm>
          <a:off x="-33480" y="506160"/>
          <a:ext cx="7483320" cy="6846480"/>
        </p:xfrm>
        <a:graphic>
          <a:graphicData uri="http://schemas.openxmlformats.org/drawingml/2006/table">
            <a:tbl>
              <a:tblPr/>
              <a:tblGrid>
                <a:gridCol w="1491120"/>
                <a:gridCol w="1011600"/>
                <a:gridCol w="1050840"/>
                <a:gridCol w="1198080"/>
                <a:gridCol w="1064880"/>
                <a:gridCol w="728640"/>
                <a:gridCol w="938520"/>
              </a:tblGrid>
              <a:tr h="24444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Metric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LM AIC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GAM AIC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LM BIC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GAM BIC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LM R</a:t>
                      </a:r>
                      <a:r>
                        <a:rPr b="1" lang="en-GB" sz="1000" spc="-1" strike="noStrike" baseline="16000">
                          <a:latin typeface="Arial"/>
                        </a:rPr>
                        <a:t>2</a:t>
                      </a:r>
                      <a:r>
                        <a:rPr b="1" lang="en-GB" sz="1000" spc="-1" strike="noStrike" baseline="-16000">
                          <a:latin typeface="Arial"/>
                        </a:rPr>
                        <a:t>adj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GAM R</a:t>
                      </a:r>
                      <a:r>
                        <a:rPr b="1" lang="en-GB" sz="1000" spc="-1" strike="noStrike" baseline="16000">
                          <a:latin typeface="Arial"/>
                        </a:rPr>
                        <a:t>2</a:t>
                      </a:r>
                      <a:r>
                        <a:rPr b="1" lang="en-GB" sz="1000" spc="-1" strike="noStrike" baseline="-16000">
                          <a:latin typeface="Arial"/>
                        </a:rPr>
                        <a:t>adj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vintra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-126767.79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-126755.60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-126665.98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-126662.27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vextra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-106952.81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-106929.99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-106851.00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-106836.66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vCSF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-65781.67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-65773.53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-65679.86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-65680.20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0.39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0.39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microRD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633.36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643.11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735.18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736.43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0.39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0.39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microFA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-104706.06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-104634.30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-104604.25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-104540.97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microAx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-54814.08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-54790.59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-54712.27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-54697.26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0.27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0.27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microADC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-14954.91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-14946.59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-14853.10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-14853.26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0.39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0.39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DRADextra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-177654.37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-177648.58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-177552.56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-177555.25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DAXintra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-125641.12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-125639.53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-125539.31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-125546.20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DAXextra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-138873.67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-138808.20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-138771.86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-138714.87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0.09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0.09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RK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-34108.48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-34109.41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-34006.67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-34016.08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AK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-146039.18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-146041.08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-145937.37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-145947.75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0.32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0.32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MK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-85601.85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-85603.57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-85500.04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-85510.24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FA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-103953.22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-103924.62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-103851.41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-103831.30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0.31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0.31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MD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12874.23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12878.93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12976.04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12972.25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0.35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0.35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RD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18339.73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18359.69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18441.54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18453.02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0.34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0.34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AD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6684.86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6689.75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6786.67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6783.08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0.35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0.35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smtFA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-57196.69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-57161.31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-57094.88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-57067.98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0.31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0.31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smtLong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-686016.98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-685869.48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-685915.17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-685776.15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0.06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0.05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smtMD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-507904.58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-507869.45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-507802.77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-507776.13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smtTrans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-479144.23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-479104.60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-479042.42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-479011.28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0.29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smtMCintra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-93427.21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-93427.11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-93325.40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-93333.78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smtMCextraMD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-521137.14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-521125.59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-521035.33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-521032.26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smtMCextratrans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-499929.78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-499929.66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-499827.97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-499836.34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smtMCdiff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-575225.03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-574996.85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-575123.22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-574903.53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0.22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0.21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AWF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-145979.93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-145981.86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-145878.11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-145888.53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axEAD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56711.05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56715.91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56812.86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56809.24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0.10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0.10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radEAD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21189.85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21203.80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21291.67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21297.12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0.33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0.33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6121800" y="-1800"/>
            <a:ext cx="3956400" cy="14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84000"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Missing BAG-WM relationships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55" name="PlaceHolder 55"/>
          <p:cNvSpPr/>
          <p:nvPr/>
        </p:nvSpPr>
        <p:spPr>
          <a:xfrm>
            <a:off x="6120000" y="1620000"/>
            <a:ext cx="3778200" cy="57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Correlations of principal components, age, and brain age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a) full multimodal data, b) mean/whole brain average data, c) BRIA, d) DKI, e) DTI, f) SMT, g) SMT mc, h) WMTI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56" name="" descr=""/>
          <p:cNvPicPr/>
          <p:nvPr/>
        </p:nvPicPr>
        <p:blipFill>
          <a:blip r:embed="rId1"/>
          <a:stretch/>
        </p:blipFill>
        <p:spPr>
          <a:xfrm>
            <a:off x="-105120" y="0"/>
            <a:ext cx="6223320" cy="7557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6225120" y="-1800"/>
            <a:ext cx="3673080" cy="14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77000"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Missing BAG-WM relationships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58" name="PlaceHolder 59"/>
          <p:cNvSpPr/>
          <p:nvPr/>
        </p:nvSpPr>
        <p:spPr>
          <a:xfrm>
            <a:off x="6120000" y="1620000"/>
            <a:ext cx="3778200" cy="57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Distributions of model stats for each predicted region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a) full multimodal data, b) mean/whole brain average data, c) BRIA, d) DKI, e) DTI, f) SMT, g) SMT mc, h) WMTI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5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6223320" cy="7557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400" cy="12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Background: brain age gap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6959160" cy="4661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7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Brain age gap (BAG) calculation</a:t>
            </a:r>
            <a:endParaRPr b="0" lang="en-GB" sz="32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AutoNum type="arabicPlain"/>
            </a:pPr>
            <a:r>
              <a:rPr b="0" lang="en-GB" sz="2400" spc="-1" strike="noStrike">
                <a:latin typeface="Noto Sans Regular"/>
              </a:rPr>
              <a:t>Train a model from MRI data</a:t>
            </a:r>
            <a:endParaRPr b="0" lang="en-GB" sz="24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AutoNum type="arabicPlain"/>
            </a:pPr>
            <a:r>
              <a:rPr b="0" lang="en-GB" sz="2400" spc="-1" strike="noStrike">
                <a:latin typeface="Noto Sans Regular"/>
              </a:rPr>
              <a:t>Make age prediction per individual: “your brain is X years old”</a:t>
            </a:r>
            <a:endParaRPr b="0" lang="en-GB" sz="24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AutoNum type="arabicPlain"/>
            </a:pPr>
            <a:r>
              <a:rPr b="0" lang="en-GB" sz="2400" spc="-1" strike="noStrike">
                <a:latin typeface="Noto Sans Regular"/>
              </a:rPr>
              <a:t>Take the difference between chronological and predicted age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BAG associations </a:t>
            </a:r>
            <a:endParaRPr b="0" lang="en-GB" sz="32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Related to a range of clinical outcomes</a:t>
            </a:r>
            <a:r>
              <a:rPr b="0" lang="en-GB" sz="2400" spc="-1" strike="noStrike" baseline="33000">
                <a:latin typeface="Noto Sans Regular"/>
                <a:ea typeface="Noto Sans CJK SC"/>
              </a:rPr>
              <a:t>1</a:t>
            </a:r>
            <a:endParaRPr b="0" lang="en-GB" sz="24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Higher in some clinical groups vs controls</a:t>
            </a:r>
            <a:r>
              <a:rPr b="0" lang="en-GB" sz="2400" spc="-1" strike="noStrike" baseline="33000">
                <a:latin typeface="Noto Sans Regular"/>
                <a:ea typeface="Noto Sans CJK SC"/>
              </a:rPr>
              <a:t>1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37" name=""/>
          <p:cNvSpPr/>
          <p:nvPr/>
        </p:nvSpPr>
        <p:spPr>
          <a:xfrm>
            <a:off x="5443920" y="7213680"/>
            <a:ext cx="499608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 Franke &amp; Gaser, 2019, Front. Neurol., 789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8280000" y="2737440"/>
            <a:ext cx="1438200" cy="1438200"/>
          </a:xfrm>
          <a:prstGeom prst="rect">
            <a:avLst/>
          </a:prstGeom>
          <a:ln w="0">
            <a:noFill/>
          </a:ln>
        </p:spPr>
      </p:pic>
      <p:sp>
        <p:nvSpPr>
          <p:cNvPr id="139" name=""/>
          <p:cNvSpPr/>
          <p:nvPr/>
        </p:nvSpPr>
        <p:spPr>
          <a:xfrm>
            <a:off x="9000000" y="4168800"/>
            <a:ext cx="360" cy="153792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"/>
          <p:cNvSpPr/>
          <p:nvPr/>
        </p:nvSpPr>
        <p:spPr>
          <a:xfrm>
            <a:off x="8174880" y="5749920"/>
            <a:ext cx="1723320" cy="60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Biologically 23 years old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1" name=""/>
          <p:cNvSpPr/>
          <p:nvPr/>
        </p:nvSpPr>
        <p:spPr>
          <a:xfrm>
            <a:off x="8175600" y="2053080"/>
            <a:ext cx="1903320" cy="60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Chronologically 22 years old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2" name=""/>
          <p:cNvSpPr/>
          <p:nvPr/>
        </p:nvSpPr>
        <p:spPr>
          <a:xfrm>
            <a:off x="8100000" y="1800000"/>
            <a:ext cx="1798200" cy="467820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"/>
          <p:cNvSpPr/>
          <p:nvPr/>
        </p:nvSpPr>
        <p:spPr>
          <a:xfrm rot="5414400">
            <a:off x="8320680" y="4858560"/>
            <a:ext cx="172332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Age prediction</a:t>
            </a:r>
            <a:endParaRPr b="0" lang="en-GB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400" cy="12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Background: diffusion MRI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6239160" cy="4661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7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Diffusion in the brain</a:t>
            </a:r>
            <a:endParaRPr b="0" lang="en-GB" sz="32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"/>
            </a:pPr>
            <a:r>
              <a:rPr b="0" lang="en-GB" sz="2800" spc="-1" strike="noStrike">
                <a:latin typeface="Noto Sans Regular"/>
              </a:rPr>
              <a:t>Reveals valuable information about brain structure</a:t>
            </a:r>
            <a:endParaRPr b="0" lang="en-GB" sz="28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"/>
            </a:pPr>
            <a:r>
              <a:rPr b="0" lang="en-GB" sz="2800" spc="-1" strike="noStrike">
                <a:latin typeface="Noto Sans Regular"/>
              </a:rPr>
              <a:t>Different approaches can be used to calculate diffusion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Most common DTI, but other biophysically more meaningful approaches available</a:t>
            </a:r>
            <a:r>
              <a:rPr b="0" lang="en-GB" sz="2400" spc="-1" strike="noStrike" baseline="33000">
                <a:latin typeface="Noto Sans Regular"/>
                <a:ea typeface="Noto Sans CJK SC"/>
              </a:rPr>
              <a:t>1</a:t>
            </a:r>
            <a:endParaRPr b="0" lang="en-GB" sz="24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e.g. assuming non-Gaussian diffusion (kurtosis) or adding priors (Bayesian approach)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6840000" y="2880000"/>
            <a:ext cx="2919600" cy="2530080"/>
          </a:xfrm>
          <a:prstGeom prst="rect">
            <a:avLst/>
          </a:prstGeom>
          <a:ln w="0">
            <a:noFill/>
          </a:ln>
        </p:spPr>
      </p:pic>
      <p:sp>
        <p:nvSpPr>
          <p:cNvPr id="147" name=""/>
          <p:cNvSpPr/>
          <p:nvPr/>
        </p:nvSpPr>
        <p:spPr>
          <a:xfrm>
            <a:off x="5344920" y="7200000"/>
            <a:ext cx="509508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 Jensen et al., 2005, Magn. Reson. Med. 53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400" cy="12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Methods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4979160" cy="545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4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Participants (UKB)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</a:rPr>
              <a:t>Older sample (44.57 to 82.75 yoa)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</a:rPr>
              <a:t>Cross-sectional </a:t>
            </a:r>
            <a:r>
              <a:rPr b="0" i="1" lang="en-GB" sz="2400" spc="-1" strike="noStrike">
                <a:latin typeface="Noto Sans Regular"/>
              </a:rPr>
              <a:t>N</a:t>
            </a:r>
            <a:r>
              <a:rPr b="0" lang="en-GB" sz="2400" spc="-1" strike="noStrike">
                <a:latin typeface="Noto Sans Regular"/>
              </a:rPr>
              <a:t> = 35,749 after QC &amp; exclusions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Sex ratio relatively balanced (</a:t>
            </a:r>
            <a:r>
              <a:rPr b="0" lang="en-GB" sz="2400" spc="-1" strike="noStrike">
                <a:latin typeface="Noto Sans Regular"/>
                <a:ea typeface="Noto Serif CJK SC"/>
              </a:rPr>
              <a:t>F:53%, M:47%)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  <a:ea typeface="Noto Serif CJK SC"/>
              </a:rPr>
              <a:t>Scanner site not balanced</a:t>
            </a:r>
            <a:endParaRPr b="0" lang="en-GB" sz="24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erif CJK SC"/>
              </a:rPr>
              <a:t>57.62% Cheadle</a:t>
            </a:r>
            <a:endParaRPr b="0" lang="en-GB" sz="24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erif CJK SC"/>
              </a:rPr>
              <a:t>26.30% Newcastle</a:t>
            </a:r>
            <a:endParaRPr b="0" lang="en-GB" sz="24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erif CJK SC"/>
              </a:rPr>
              <a:t>15.96% Reading</a:t>
            </a:r>
            <a:endParaRPr b="0" lang="en-GB" sz="24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erif CJK SC"/>
              </a:rPr>
              <a:t>0.12% Bristol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5580000" y="2160000"/>
            <a:ext cx="4498200" cy="449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400" cy="12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Methods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5519160" cy="545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Data Processing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</a:rPr>
              <a:t>Six diffusion approaches calculated for JHU atlas</a:t>
            </a:r>
            <a:endParaRPr b="0" lang="en-GB" sz="24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AutoNum type="arabicPlain"/>
            </a:pPr>
            <a:r>
              <a:rPr b="0" lang="en-GB" sz="2000" spc="-1" strike="noStrike">
                <a:latin typeface="Noto Sans Regular"/>
              </a:rPr>
              <a:t>Diffusion Tensor Imaging (DTI) (4 metrics)</a:t>
            </a:r>
            <a:endParaRPr b="0" lang="en-GB" sz="20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AutoNum type="arabicPlain"/>
            </a:pPr>
            <a:r>
              <a:rPr b="0" lang="en-GB" sz="2000" spc="-1" strike="noStrike">
                <a:latin typeface="Noto Sans Regular"/>
              </a:rPr>
              <a:t>Diffusion Kurtosis Imaging (DKI) (3 metrics</a:t>
            </a:r>
            <a:endParaRPr b="0" lang="en-GB" sz="20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AutoNum type="arabicPlain"/>
            </a:pPr>
            <a:r>
              <a:rPr b="0" lang="en-GB" sz="2000" spc="-1" strike="noStrike">
                <a:latin typeface="Noto Sans Regular"/>
              </a:rPr>
              <a:t>Bayesian Rotationally Invariant Approach (BRIA) (10 metrics)</a:t>
            </a:r>
            <a:endParaRPr b="0" lang="en-GB" sz="20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AutoNum type="arabicPlain"/>
            </a:pPr>
            <a:r>
              <a:rPr b="0" lang="en-GB" sz="2000" spc="-1" strike="noStrike">
                <a:latin typeface="Noto Sans Regular"/>
              </a:rPr>
              <a:t>Spherical Mean Technique (SMT) (4 metrics)</a:t>
            </a:r>
            <a:endParaRPr b="0" lang="en-GB" sz="20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AutoNum type="arabicPlain"/>
            </a:pPr>
            <a:r>
              <a:rPr b="0" lang="en-GB" sz="2000" spc="-1" strike="noStrike">
                <a:latin typeface="Noto Sans Regular"/>
              </a:rPr>
              <a:t>multi-compartment SMT (mcSMT) (4 metrics)</a:t>
            </a:r>
            <a:endParaRPr b="0" lang="en-GB" sz="20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AutoNum type="arabicPlain"/>
            </a:pPr>
            <a:r>
              <a:rPr b="0" lang="en-GB" sz="2000" spc="-1" strike="noStrike">
                <a:latin typeface="Noto Sans Regular"/>
              </a:rPr>
              <a:t>White Matter Tract Integrity (WMTI) (3 metrics)</a:t>
            </a:r>
            <a:endParaRPr b="0" lang="en-GB" sz="20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</a:rPr>
              <a:t>28 metrics x (20tracts + 48regions + 1mean) = </a:t>
            </a:r>
            <a:r>
              <a:rPr b="1" lang="en-GB" sz="2400" spc="-1" strike="noStrike">
                <a:latin typeface="Noto Sans Regular"/>
              </a:rPr>
              <a:t>1932 diffusion features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</a:rPr>
              <a:t>Metrics inform about intra and extra axonal space, water fraction, fractional anisotropy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</a:rPr>
              <a:t>All being indicative of white matter characteristics, e.g. fiber density, axonal diameter, &amp; myelination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6311880" y="1920240"/>
            <a:ext cx="3644280" cy="2449800"/>
          </a:xfrm>
          <a:prstGeom prst="rect">
            <a:avLst/>
          </a:prstGeom>
          <a:ln w="0">
            <a:noFill/>
          </a:ln>
        </p:spPr>
      </p:pic>
      <p:pic>
        <p:nvPicPr>
          <p:cNvPr id="154" name="" descr=""/>
          <p:cNvPicPr/>
          <p:nvPr/>
        </p:nvPicPr>
        <p:blipFill>
          <a:blip r:embed="rId2"/>
          <a:stretch/>
        </p:blipFill>
        <p:spPr>
          <a:xfrm>
            <a:off x="6300000" y="4584240"/>
            <a:ext cx="3603240" cy="2374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400" cy="12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Methods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5519160" cy="545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Investigation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</a:rPr>
              <a:t>XGBoost for brain age predictions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</a:rPr>
              <a:t>Key questions: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tarSymbol"/>
              <a:buAutoNum type="arabicPlain"/>
            </a:pPr>
            <a:r>
              <a:rPr b="0" lang="en-GB" sz="2400" spc="-1" strike="noStrike">
                <a:latin typeface="Noto Sans Regular"/>
              </a:rPr>
              <a:t>Do brain age predictions from the six diffusion approaches differ?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tarSymbol"/>
              <a:buAutoNum type="arabicPlain"/>
            </a:pPr>
            <a:r>
              <a:rPr b="0" lang="en-GB" sz="2400" spc="-1" strike="noStrike">
                <a:latin typeface="Noto Sans Regular"/>
                <a:ea typeface="Noto Sans CJK SC"/>
              </a:rPr>
              <a:t>Which are driving WM regions of ageing?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tarSymbol"/>
              <a:buAutoNum type="arabicPlain"/>
            </a:pPr>
            <a:r>
              <a:rPr b="0" lang="en-GB" sz="2400" spc="-1" strike="noStrike">
                <a:latin typeface="Noto Sans Regular"/>
                <a:ea typeface="Noto Sans CJK SC"/>
              </a:rPr>
              <a:t>How does WM project on age?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57" name="" descr=""/>
          <p:cNvPicPr/>
          <p:nvPr/>
        </p:nvPicPr>
        <p:blipFill>
          <a:blip r:embed="rId1"/>
          <a:stretch/>
        </p:blipFill>
        <p:spPr>
          <a:xfrm>
            <a:off x="6311880" y="1920240"/>
            <a:ext cx="3644280" cy="2449800"/>
          </a:xfrm>
          <a:prstGeom prst="rect">
            <a:avLst/>
          </a:prstGeom>
          <a:ln w="0">
            <a:noFill/>
          </a:ln>
        </p:spPr>
      </p:pic>
      <p:pic>
        <p:nvPicPr>
          <p:cNvPr id="158" name="" descr=""/>
          <p:cNvPicPr/>
          <p:nvPr/>
        </p:nvPicPr>
        <p:blipFill>
          <a:blip r:embed="rId2"/>
          <a:stretch/>
        </p:blipFill>
        <p:spPr>
          <a:xfrm>
            <a:off x="6300000" y="4584240"/>
            <a:ext cx="3603240" cy="2374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400" cy="12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Results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5519160" cy="545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Investigation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</a:rPr>
              <a:t>Key questions: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tarSymbol"/>
              <a:buAutoNum type="arabicPlain"/>
            </a:pPr>
            <a:r>
              <a:rPr b="1" lang="en-GB" sz="2400" spc="-1" strike="noStrike">
                <a:latin typeface="Noto Sans Regular"/>
              </a:rPr>
              <a:t>Do brain age predictions from the six diffusion approaches differ?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tarSymbol"/>
              <a:buAutoNum type="arabicPlain"/>
            </a:pPr>
            <a:r>
              <a:rPr b="0" lang="en-GB" sz="2400" spc="-1" strike="noStrike">
                <a:latin typeface="Noto Sans Regular"/>
                <a:ea typeface="Noto Sans CJK SC"/>
              </a:rPr>
              <a:t>Which are driving WM regions of ageing?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tarSymbol"/>
              <a:buAutoNum type="arabicPlain"/>
            </a:pPr>
            <a:r>
              <a:rPr b="0" lang="en-GB" sz="2400" spc="-1" strike="noStrike">
                <a:latin typeface="Noto Sans Regular"/>
                <a:ea typeface="Noto Sans CJK SC"/>
              </a:rPr>
              <a:t>How does WM project on age?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6311880" y="1920240"/>
            <a:ext cx="3644280" cy="2449800"/>
          </a:xfrm>
          <a:prstGeom prst="rect">
            <a:avLst/>
          </a:prstGeom>
          <a:ln w="0">
            <a:noFill/>
          </a:ln>
        </p:spPr>
      </p:pic>
      <p:pic>
        <p:nvPicPr>
          <p:cNvPr id="162" name="" descr=""/>
          <p:cNvPicPr/>
          <p:nvPr/>
        </p:nvPicPr>
        <p:blipFill>
          <a:blip r:embed="rId2"/>
          <a:stretch/>
        </p:blipFill>
        <p:spPr>
          <a:xfrm>
            <a:off x="6300000" y="4584240"/>
            <a:ext cx="3603240" cy="2374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4849</TotalTime>
  <Application>LibreOffice/7.3.5.2$Linux_X86_64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2022-05-21T22:17:07Z</dcterms:created>
  <dc:creator/>
  <dc:description/>
  <dc:language>en-GB</dc:language>
  <cp:lastModifiedBy>Max Korbmacher</cp:lastModifiedBy>
  <dcterms:modified xsi:type="dcterms:W3CDTF">2022-09-12T13:22:28Z</dcterms:modified>
  <cp:revision>59</cp:revision>
  <dc:subject/>
  <dc:title>Alizarin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